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57" r:id="rId4"/>
    <p:sldId id="1185" r:id="rId6"/>
    <p:sldId id="1186" r:id="rId7"/>
    <p:sldId id="1187" r:id="rId8"/>
    <p:sldId id="1200" r:id="rId9"/>
    <p:sldId id="1189" r:id="rId10"/>
    <p:sldId id="1188" r:id="rId11"/>
    <p:sldId id="1196" r:id="rId12"/>
    <p:sldId id="1197" r:id="rId13"/>
    <p:sldId id="1198" r:id="rId14"/>
    <p:sldId id="1199" r:id="rId15"/>
    <p:sldId id="1190" r:id="rId16"/>
    <p:sldId id="1191" r:id="rId17"/>
    <p:sldId id="1192" r:id="rId18"/>
    <p:sldId id="1193" r:id="rId19"/>
    <p:sldId id="1194" r:id="rId20"/>
    <p:sldId id="1195" r:id="rId21"/>
    <p:sldId id="1213" r:id="rId22"/>
    <p:sldId id="1221" r:id="rId23"/>
    <p:sldId id="1215" r:id="rId24"/>
    <p:sldId id="1214" r:id="rId25"/>
    <p:sldId id="1216" r:id="rId26"/>
    <p:sldId id="1217" r:id="rId27"/>
    <p:sldId id="1229" r:id="rId28"/>
    <p:sldId id="1230" r:id="rId29"/>
    <p:sldId id="1231" r:id="rId30"/>
    <p:sldId id="1218" r:id="rId31"/>
    <p:sldId id="1219" r:id="rId32"/>
    <p:sldId id="1232" r:id="rId33"/>
    <p:sldId id="1234" r:id="rId34"/>
    <p:sldId id="1235" r:id="rId35"/>
    <p:sldId id="1236" r:id="rId36"/>
    <p:sldId id="1237" r:id="rId37"/>
    <p:sldId id="1238" r:id="rId38"/>
    <p:sldId id="1239" r:id="rId39"/>
    <p:sldId id="1220" r:id="rId40"/>
    <p:sldId id="1240" r:id="rId41"/>
    <p:sldId id="1241" r:id="rId42"/>
    <p:sldId id="1242" r:id="rId43"/>
    <p:sldId id="1243" r:id="rId44"/>
    <p:sldId id="1244" r:id="rId45"/>
    <p:sldId id="1245" r:id="rId46"/>
    <p:sldId id="1246" r:id="rId47"/>
    <p:sldId id="1247" r:id="rId48"/>
    <p:sldId id="1248" r:id="rId49"/>
    <p:sldId id="1249" r:id="rId50"/>
    <p:sldId id="1250" r:id="rId51"/>
    <p:sldId id="1251" r:id="rId52"/>
    <p:sldId id="1252" r:id="rId53"/>
  </p:sldIdLst>
  <p:sldSz cx="12192000" cy="6858000"/>
  <p:notesSz cx="6858000" cy="9144000"/>
  <p:custDataLst>
    <p:tags r:id="rId5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7" Type="http://schemas.openxmlformats.org/officeDocument/2006/relationships/tags" Target="tags/tag66.xml"/><Relationship Id="rId56" Type="http://schemas.openxmlformats.org/officeDocument/2006/relationships/tableStyles" Target="tableStyles.xml"/><Relationship Id="rId55" Type="http://schemas.openxmlformats.org/officeDocument/2006/relationships/viewProps" Target="viewProps.xml"/><Relationship Id="rId54" Type="http://schemas.openxmlformats.org/officeDocument/2006/relationships/presProps" Target="presProps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FE2F5-0424-4811-BE6E-8EA8669E68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FE2F5-0424-4811-BE6E-8EA8669E68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tags" Target="../tags/tag18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tags" Target="../tags/tag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tags" Target="../tags/tag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tags" Target="../tags/tag23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tags" Target="../tags/tag24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tags" Target="../tags/tag25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tags" Target="../tags/tag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0" Type="http://schemas.openxmlformats.org/officeDocument/2006/relationships/notesSlide" Target="../notesSlides/notesSlide1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0" Type="http://schemas.openxmlformats.org/officeDocument/2006/relationships/notesSlide" Target="../notesSlides/notesSlide20.xml"/><Relationship Id="rId1" Type="http://schemas.openxmlformats.org/officeDocument/2006/relationships/tags" Target="../tags/tag29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wmf"/><Relationship Id="rId2" Type="http://schemas.openxmlformats.org/officeDocument/2006/relationships/oleObject" Target="../embeddings/oleObject1.bin"/><Relationship Id="rId1" Type="http://schemas.openxmlformats.org/officeDocument/2006/relationships/tags" Target="../tags/tag3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8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tags" Target="../tags/tag39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tags" Target="../tags/tag40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tags" Target="../tags/tag41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tags" Target="../tags/tag42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1" Type="http://schemas.openxmlformats.org/officeDocument/2006/relationships/tags" Target="../tags/tag43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tags" Target="../tags/tag4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1" Type="http://schemas.openxmlformats.org/officeDocument/2006/relationships/tags" Target="../tags/tag4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1.xml"/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3.bin"/><Relationship Id="rId3" Type="http://schemas.openxmlformats.org/officeDocument/2006/relationships/image" Target="../media/image29.wmf"/><Relationship Id="rId2" Type="http://schemas.openxmlformats.org/officeDocument/2006/relationships/oleObject" Target="../embeddings/oleObject2.bin"/><Relationship Id="rId1" Type="http://schemas.openxmlformats.org/officeDocument/2006/relationships/tags" Target="../tags/tag47.xml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tags" Target="../tags/tag48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1" Type="http://schemas.openxmlformats.org/officeDocument/2006/relationships/tags" Target="../tags/tag4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0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tags" Target="../tags/tag5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2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tags" Target="../tags/tag53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1" Type="http://schemas.openxmlformats.org/officeDocument/2006/relationships/tags" Target="../tags/tag54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tags" Target="../tags/tag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8.xml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1" Type="http://schemas.openxmlformats.org/officeDocument/2006/relationships/tags" Target="../tags/tag59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1" Type="http://schemas.openxmlformats.org/officeDocument/2006/relationships/tags" Target="../tags/tag60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1" Type="http://schemas.openxmlformats.org/officeDocument/2006/relationships/tags" Target="../tags/tag61.xml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1" Type="http://schemas.openxmlformats.org/officeDocument/2006/relationships/tags" Target="../tags/tag62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1" Type="http://schemas.openxmlformats.org/officeDocument/2006/relationships/tags" Target="../tags/tag6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8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tags" Target="../tags/tag6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tags" Target="../tags/tag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tags" Target="../tags/tag14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tags" Target="../tags/tag15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tags" Target="../tags/tag16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tags" Target="../tags/tag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56515" y="858423"/>
            <a:ext cx="12192000" cy="17306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离散数学</a:t>
            </a:r>
            <a:r>
              <a:rPr lang="en-US" altLang="zh-CN" sz="5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5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Euler图与Hamilton图</a:t>
            </a:r>
            <a:endParaRPr lang="zh-CN" altLang="en-US" sz="54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5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Discrete Mathematics</a:t>
            </a:r>
            <a:endParaRPr lang="zh-CN" altLang="en-US" sz="54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3007995" y="2886075"/>
            <a:ext cx="7318375" cy="17856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主讲教师：王君义</a:t>
            </a:r>
            <a:endParaRPr lang="zh-CN" altLang="en-US" sz="3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联系方式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：junyiwang@sdu.edu.cn</a:t>
            </a:r>
            <a:endParaRPr lang="en-US" altLang="zh-CN" sz="3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ct val="150000"/>
              </a:lnSpc>
              <a:spcBef>
                <a:spcPts val="0"/>
              </a:spcBef>
            </a:pPr>
            <a:endParaRPr lang="en-US" altLang="zh-CN" sz="3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320" y="5330190"/>
            <a:ext cx="4784725" cy="7905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Euler图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104265"/>
            <a:ext cx="11656695" cy="5385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第九章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" y="1172210"/>
            <a:ext cx="10360025" cy="129349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Euler图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第九章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800" y="963930"/>
            <a:ext cx="5327015" cy="53403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63930"/>
            <a:ext cx="3780790" cy="5255895"/>
          </a:xfrm>
          <a:prstGeom prst="rect">
            <a:avLst/>
          </a:prstGeom>
        </p:spPr>
      </p:pic>
      <p:sp>
        <p:nvSpPr>
          <p:cNvPr id="5" name="Rectangle 3"/>
          <p:cNvSpPr>
            <a:spLocks noGrp="1" noChangeArrowheads="1"/>
          </p:cNvSpPr>
          <p:nvPr/>
        </p:nvSpPr>
        <p:spPr>
          <a:xfrm>
            <a:off x="280670" y="866140"/>
            <a:ext cx="1739265" cy="5385435"/>
          </a:xfrm>
          <a:prstGeom prst="rect">
            <a:avLst/>
          </a:prstGeom>
        </p:spPr>
        <p:txBody>
          <a:bodyPr vert="horz" lIns="91440" tIns="45720" rIns="91440" bIns="45720" rtlCol="0">
            <a:normAutofit fontScale="5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47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√</a:t>
            </a:r>
            <a:endParaRPr lang="en-US" sz="47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fontAlgn="auto">
              <a:lnSpc>
                <a:spcPct val="200000"/>
              </a:lnSpc>
              <a:spcBef>
                <a:spcPts val="0"/>
              </a:spcBef>
              <a:buNone/>
            </a:pPr>
            <a:r>
              <a:rPr lang="zh-CN" altLang="en-US" sz="47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×</a:t>
            </a:r>
            <a:endParaRPr lang="zh-CN" altLang="en-US" sz="47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fontAlgn="auto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47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√</a:t>
            </a:r>
            <a:endParaRPr lang="en-US" sz="47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fontAlgn="auto">
              <a:lnSpc>
                <a:spcPct val="200000"/>
              </a:lnSpc>
              <a:spcBef>
                <a:spcPts val="0"/>
              </a:spcBef>
              <a:buNone/>
            </a:pPr>
            <a:r>
              <a:rPr lang="zh-CN" altLang="en-US" sz="47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×</a:t>
            </a:r>
            <a:endParaRPr sz="47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fontAlgn="auto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47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√</a:t>
            </a:r>
            <a:endParaRPr lang="en-US" sz="47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fontAlgn="auto">
              <a:lnSpc>
                <a:spcPct val="200000"/>
              </a:lnSpc>
              <a:spcBef>
                <a:spcPts val="0"/>
              </a:spcBef>
              <a:buNone/>
            </a:pPr>
            <a:r>
              <a:rPr lang="zh-CN" altLang="en-US" sz="47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×</a:t>
            </a:r>
            <a:endParaRPr lang="en-US" sz="47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fontAlgn="auto">
              <a:lnSpc>
                <a:spcPct val="200000"/>
              </a:lnSpc>
              <a:spcBef>
                <a:spcPts val="0"/>
              </a:spcBef>
              <a:buNone/>
            </a:pPr>
            <a:r>
              <a:rPr lang="zh-CN" altLang="en-US" sz="47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×</a:t>
            </a:r>
            <a:endParaRPr sz="47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fontAlgn="auto">
              <a:lnSpc>
                <a:spcPct val="200000"/>
              </a:lnSpc>
              <a:spcBef>
                <a:spcPts val="0"/>
              </a:spcBef>
              <a:buNone/>
            </a:pP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Euler图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104265"/>
            <a:ext cx="11656695" cy="5385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定义２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设D是一个有向图，D中包含所有弧的有向迹，称为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Euler有向迹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，闭的Euler有向迹称为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Euler有向闭迹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Euler有向回路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，具有Euler有向回路的有向图称为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Euler有向图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，开的Euler有向迹称为Euler有向开迹，具有Euler有向开迹的有向图称为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半Euler有向图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一个Euler有向图，如果没有弧立点，则必是强连通的．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第九章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Euler图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第九章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997585"/>
            <a:ext cx="11542395" cy="3797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70" y="4872990"/>
            <a:ext cx="11550015" cy="113538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Euler图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104265"/>
            <a:ext cx="11656695" cy="5385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定义３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设D是有向图，v</a:t>
            </a:r>
            <a:r>
              <a:rPr 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∈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V(G)，若d</a:t>
            </a:r>
            <a:r>
              <a:rPr sz="2800" baseline="300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－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(v)＝d</a:t>
            </a:r>
            <a:r>
              <a:rPr sz="2800" baseline="300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＋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(v)，称v是平衡的．若D中每个顶点都是平衡的，则称D是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平衡的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．如果存在k∈N，使得D中每点的入度、出度均为k，则称D是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一致平衡的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第九章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Euler图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00430"/>
            <a:ext cx="11656695" cy="5589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定理４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设D是单连通有向图，则G是Euler有向图当且仅当G是平衡的．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第九章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2614930"/>
            <a:ext cx="10637520" cy="33997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Euler图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104265"/>
            <a:ext cx="11656695" cy="5385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定理５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设D是单连通有向图，则G是半Euler有向图当且仅当G中恰有两个奇顶点u, v，满足 d</a:t>
            </a:r>
            <a:r>
              <a:rPr lang="en-US" sz="2800" baseline="300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(u)＝d</a:t>
            </a:r>
            <a:r>
              <a:rPr lang="en-US" sz="2800" baseline="300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(u)+1， d</a:t>
            </a:r>
            <a:r>
              <a:rPr lang="en-US" sz="2800" baseline="30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＋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(v)＝d</a:t>
            </a:r>
            <a:r>
              <a:rPr lang="en-US" sz="2800" baseline="300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(v)+1，而其它顶点都是平衡的．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第九章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345" y="2823210"/>
            <a:ext cx="4061460" cy="37465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Euler图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为啥会有奇顶点？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第九章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" y="1274445"/>
            <a:ext cx="11569700" cy="430911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Euler图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104265"/>
            <a:ext cx="11656695" cy="5385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第九章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420" y="954405"/>
            <a:ext cx="9493885" cy="54724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Euler图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104265"/>
            <a:ext cx="11656695" cy="5385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欧拉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回路问题既是一个有趣的游戏问题，又是一个有实用价值的问题。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必邮递员的邮递路线一般是需要遍历某些特定的街道，理想的，他应该走一条欧拉回路，即不重复地走遍图中的每一条边。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一般邮递路线感兴趣的是图中的边</a:t>
            </a: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必但有的邮递任务是联系某些特定的收发点，不要求走遍每一条边只要求不重复地遍历图中的每一个顶点，此时感兴趣的是图中的顶点，这就是下面研究的哈密顿图。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第九章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96850" y="2075180"/>
            <a:ext cx="4231640" cy="25469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5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第九章</a:t>
            </a:r>
            <a:r>
              <a:rPr lang="en-US" altLang="zh-CN" sz="5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5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sz="5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Euler图与Hamilton图</a:t>
            </a:r>
            <a:endParaRPr sz="5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0" name="组合 9"/>
          <p:cNvGrpSpPr/>
          <p:nvPr>
            <p:custDataLst>
              <p:tags r:id="rId1"/>
            </p:custDataLst>
          </p:nvPr>
        </p:nvGrpSpPr>
        <p:grpSpPr>
          <a:xfrm>
            <a:off x="4970685" y="2492977"/>
            <a:ext cx="5179060" cy="532190"/>
            <a:chOff x="5689600" y="1501170"/>
            <a:chExt cx="5179060" cy="532190"/>
          </a:xfrm>
        </p:grpSpPr>
        <p:sp>
          <p:nvSpPr>
            <p:cNvPr id="32" name="平行四边形 31"/>
            <p:cNvSpPr/>
            <p:nvPr>
              <p:custDataLst>
                <p:tags r:id="rId2"/>
              </p:custDataLst>
            </p:nvPr>
          </p:nvSpPr>
          <p:spPr>
            <a:xfrm>
              <a:off x="6375400" y="1820459"/>
              <a:ext cx="3963736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平行四边形 3"/>
            <p:cNvSpPr/>
            <p:nvPr>
              <p:custDataLst>
                <p:tags r:id="rId3"/>
              </p:custDataLst>
            </p:nvPr>
          </p:nvSpPr>
          <p:spPr>
            <a:xfrm>
              <a:off x="5689600" y="1551970"/>
              <a:ext cx="736600" cy="438150"/>
            </a:xfrm>
            <a:prstGeom prst="parallelogram">
              <a:avLst>
                <a:gd name="adj" fmla="val 31818"/>
              </a:avLst>
            </a:prstGeom>
            <a:solidFill>
              <a:schemeClr val="bg1"/>
            </a:solidFill>
            <a:ln w="28575"/>
            <a:effectLst>
              <a:outerShdw dist="50800" dir="2700000" algn="tl" rotWithShape="0">
                <a:srgbClr val="00C1CE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6572250" y="1501170"/>
              <a:ext cx="429641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Euler图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组合 15"/>
          <p:cNvGrpSpPr/>
          <p:nvPr>
            <p:custDataLst>
              <p:tags r:id="rId5"/>
            </p:custDataLst>
          </p:nvPr>
        </p:nvGrpSpPr>
        <p:grpSpPr>
          <a:xfrm>
            <a:off x="4970685" y="3749702"/>
            <a:ext cx="4878071" cy="549275"/>
            <a:chOff x="5689600" y="2273300"/>
            <a:chExt cx="4710116" cy="549489"/>
          </a:xfrm>
        </p:grpSpPr>
        <p:sp>
          <p:nvSpPr>
            <p:cNvPr id="33" name="平行四边形 32"/>
            <p:cNvSpPr/>
            <p:nvPr>
              <p:custDataLst>
                <p:tags r:id="rId6"/>
              </p:custDataLst>
            </p:nvPr>
          </p:nvSpPr>
          <p:spPr>
            <a:xfrm>
              <a:off x="6375400" y="2609888"/>
              <a:ext cx="3803650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5689600" y="2273300"/>
              <a:ext cx="4710116" cy="522173"/>
              <a:chOff x="5689600" y="2273300"/>
              <a:chExt cx="4710116" cy="522173"/>
            </a:xfrm>
          </p:grpSpPr>
          <p:sp>
            <p:nvSpPr>
              <p:cNvPr id="18" name="平行四边形 17"/>
              <p:cNvSpPr/>
              <p:nvPr>
                <p:custDataLst>
                  <p:tags r:id="rId7"/>
                </p:custDataLst>
              </p:nvPr>
            </p:nvSpPr>
            <p:spPr>
              <a:xfrm>
                <a:off x="56896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02</a:t>
                </a:r>
                <a:endPara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文本框 18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6572517" y="2273300"/>
                <a:ext cx="3827199" cy="522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Hamilton图</a:t>
                </a:r>
                <a:endParaRPr lang="zh-CN" altLang="en-US" sz="28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</p:spTree>
  </p:cSld>
  <p:clrMapOvr>
    <a:masterClrMapping/>
  </p:clrMapOvr>
  <p:transition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Euler图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104265"/>
            <a:ext cx="11656695" cy="5385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作业：习题一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1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第九章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96850" y="2075180"/>
            <a:ext cx="4231640" cy="25469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5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第九章</a:t>
            </a:r>
            <a:r>
              <a:rPr lang="en-US" altLang="zh-CN" sz="5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5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sz="5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Euler图与Hamilton图</a:t>
            </a:r>
            <a:endParaRPr sz="5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0" name="组合 9"/>
          <p:cNvGrpSpPr/>
          <p:nvPr>
            <p:custDataLst>
              <p:tags r:id="rId1"/>
            </p:custDataLst>
          </p:nvPr>
        </p:nvGrpSpPr>
        <p:grpSpPr>
          <a:xfrm>
            <a:off x="4970685" y="2492977"/>
            <a:ext cx="5179060" cy="532190"/>
            <a:chOff x="5689600" y="1501170"/>
            <a:chExt cx="5179060" cy="532190"/>
          </a:xfrm>
        </p:grpSpPr>
        <p:sp>
          <p:nvSpPr>
            <p:cNvPr id="32" name="平行四边形 31"/>
            <p:cNvSpPr/>
            <p:nvPr>
              <p:custDataLst>
                <p:tags r:id="rId2"/>
              </p:custDataLst>
            </p:nvPr>
          </p:nvSpPr>
          <p:spPr>
            <a:xfrm>
              <a:off x="6375400" y="1820459"/>
              <a:ext cx="3963736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平行四边形 3"/>
            <p:cNvSpPr/>
            <p:nvPr>
              <p:custDataLst>
                <p:tags r:id="rId3"/>
              </p:custDataLst>
            </p:nvPr>
          </p:nvSpPr>
          <p:spPr>
            <a:xfrm>
              <a:off x="5689600" y="1551970"/>
              <a:ext cx="736600" cy="438150"/>
            </a:xfrm>
            <a:prstGeom prst="parallelogram">
              <a:avLst>
                <a:gd name="adj" fmla="val 31818"/>
              </a:avLst>
            </a:prstGeom>
            <a:solidFill>
              <a:schemeClr val="bg1"/>
            </a:solidFill>
            <a:ln w="28575"/>
            <a:effectLst>
              <a:outerShdw dist="50800" dir="2700000" algn="tl" rotWithShape="0">
                <a:srgbClr val="00C1CE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6572250" y="1501170"/>
              <a:ext cx="429641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Euler图</a:t>
              </a:r>
              <a:endParaRPr lang="zh-CN" altLang="en-US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组合 15"/>
          <p:cNvGrpSpPr/>
          <p:nvPr>
            <p:custDataLst>
              <p:tags r:id="rId5"/>
            </p:custDataLst>
          </p:nvPr>
        </p:nvGrpSpPr>
        <p:grpSpPr>
          <a:xfrm>
            <a:off x="4970685" y="3749702"/>
            <a:ext cx="4878071" cy="549275"/>
            <a:chOff x="5689600" y="2273300"/>
            <a:chExt cx="4710116" cy="549489"/>
          </a:xfrm>
        </p:grpSpPr>
        <p:sp>
          <p:nvSpPr>
            <p:cNvPr id="33" name="平行四边形 32"/>
            <p:cNvSpPr/>
            <p:nvPr>
              <p:custDataLst>
                <p:tags r:id="rId6"/>
              </p:custDataLst>
            </p:nvPr>
          </p:nvSpPr>
          <p:spPr>
            <a:xfrm>
              <a:off x="6375400" y="2609888"/>
              <a:ext cx="3803650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5689600" y="2273300"/>
              <a:ext cx="4710116" cy="522173"/>
              <a:chOff x="5689600" y="2273300"/>
              <a:chExt cx="4710116" cy="522173"/>
            </a:xfrm>
          </p:grpSpPr>
          <p:sp>
            <p:nvSpPr>
              <p:cNvPr id="18" name="平行四边形 17"/>
              <p:cNvSpPr/>
              <p:nvPr>
                <p:custDataLst>
                  <p:tags r:id="rId7"/>
                </p:custDataLst>
              </p:nvPr>
            </p:nvSpPr>
            <p:spPr>
              <a:xfrm>
                <a:off x="56896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02</a:t>
                </a:r>
                <a:endPara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文本框 18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6572517" y="2273300"/>
                <a:ext cx="3827199" cy="522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Hamilton图</a:t>
                </a:r>
                <a:endParaRPr lang="zh-CN" altLang="en-US" sz="28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</p:spTree>
  </p:cSld>
  <p:clrMapOvr>
    <a:masterClrMapping/>
  </p:clrMapOvr>
  <p:transition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Hamilton图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892175"/>
            <a:ext cx="11656695" cy="559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Hamilton在1859年发明了一种“环游世界”游戏，即在如图2.1(a)所示的12面体上，从一个顶点出发，沿棱行走，要求经过每个顶点恰好一次后返回出发点，这相当于在图2.1(b)中找出一条包含图中所有顶点的圈．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第九章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Object 136"/>
          <p:cNvGraphicFramePr>
            <a:graphicFrameLocks noChangeAspect="1"/>
          </p:cNvGraphicFramePr>
          <p:nvPr/>
        </p:nvGraphicFramePr>
        <p:xfrm>
          <a:off x="2693670" y="3196590"/>
          <a:ext cx="6805295" cy="3176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4124325" imgH="1857375" progId="Word.Picture.8">
                  <p:embed/>
                </p:oleObj>
              </mc:Choice>
              <mc:Fallback>
                <p:oleObj name="" r:id="rId2" imgW="4124325" imgH="1857375" progId="Word.Picture.8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93670" y="3196590"/>
                        <a:ext cx="6805295" cy="31769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Hamilton图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104265"/>
            <a:ext cx="11656695" cy="5385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定义1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设G是一个图，G中包含所有顶点的圈称为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Hamilton圈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，含有Hamilton圈的图称为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Hamilton图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，G中含有所有顶点的路称为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Hamilton路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，含有Hamilton路的图称为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半Hamilton图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第九章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Hamilton图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第九章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85" y="1052830"/>
            <a:ext cx="10834370" cy="31769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745" y="4521200"/>
            <a:ext cx="9363075" cy="17907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Hamilton图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第九章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205" y="949960"/>
            <a:ext cx="7091680" cy="34201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585" y="4742815"/>
            <a:ext cx="10196195" cy="156400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Hamilton图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第九章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" y="1078865"/>
            <a:ext cx="11241405" cy="510667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Hamilton图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第九章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" y="960755"/>
            <a:ext cx="10762615" cy="522414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Hamilton图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第九章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" y="1236345"/>
            <a:ext cx="11705590" cy="438594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Hamilton图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第九章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" y="1153795"/>
            <a:ext cx="11190605" cy="398716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Euler图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定义1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设G是一个图，G中包含所有边的迹(即每条边恰好出现一次的路径)称为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Euler迹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，闭的Euler迹称为Euler闭迹或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Euler回路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，具有Euler回路的图称为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Euler图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，开的Euler迹称为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Euler开迹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，具有Euler开迹的图称为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半Euler图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Euler图就是能从一点出发，经过每边恰好一次，再回到出发点的那种图，而半Euler图则是能从一点出发，不重复地遍历诸边不回到出发点的那种图，Euler回路或Euler开迹实际上是一条一笔画路线．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第九章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Hamilton图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第九章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" y="1144270"/>
            <a:ext cx="11391265" cy="397764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Hamilton图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104265"/>
            <a:ext cx="11656695" cy="5385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定理1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设G是Hamilton图，则对于顶点集V的任一非空真子集S，均有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algn="ctr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ω(G－S)≤|S|．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第九章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Hamilton图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761365"/>
            <a:ext cx="11656695" cy="572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例1　在图2.2(a)所示的图中，取S＝｛v1，v4｝，则G－S有3个连通分支，故该图不是Hamilton图．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图2.2(b)中的图(Peterson图)不是Hamilton图，但无法用定理1判定．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第九章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Object 85"/>
          <p:cNvGraphicFramePr>
            <a:graphicFrameLocks noChangeAspect="1"/>
          </p:cNvGraphicFramePr>
          <p:nvPr/>
        </p:nvGraphicFramePr>
        <p:xfrm>
          <a:off x="929640" y="1384935"/>
          <a:ext cx="3731260" cy="384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1609725" imgH="1657350" progId="Word.Picture.8">
                  <p:embed/>
                </p:oleObj>
              </mc:Choice>
              <mc:Fallback>
                <p:oleObj name="" r:id="rId2" imgW="1609725" imgH="1657350" progId="Word.Picture.8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29640" y="1384935"/>
                        <a:ext cx="3731260" cy="3841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86"/>
          <p:cNvGraphicFramePr>
            <a:graphicFrameLocks noChangeAspect="1"/>
          </p:cNvGraphicFramePr>
          <p:nvPr/>
        </p:nvGraphicFramePr>
        <p:xfrm>
          <a:off x="6018530" y="1738630"/>
          <a:ext cx="3043555" cy="313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4" imgW="1609725" imgH="1657350" progId="Word.Picture.8">
                  <p:embed/>
                </p:oleObj>
              </mc:Choice>
              <mc:Fallback>
                <p:oleObj name="" r:id="rId4" imgW="1609725" imgH="1657350" progId="Word.Picture.8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18530" y="1738630"/>
                        <a:ext cx="3043555" cy="3133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Hamilton图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104265"/>
            <a:ext cx="11656695" cy="5385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定理２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设G是简单图，且υ≥３，δ≥υ/2，则G是Hamilton图．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Dirac’s theorem(迪拉克定理)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第九章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" y="2918460"/>
            <a:ext cx="9910445" cy="14535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95" y="4863465"/>
            <a:ext cx="9870440" cy="152527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Hamilton图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第九章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" y="1005840"/>
            <a:ext cx="10668635" cy="546925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Hamilton图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104265"/>
            <a:ext cx="11656695" cy="5385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引理　设G是简单图，u和v是G中不相邻的顶点，且满足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algn="ctr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d(u)＋d(v)≥υ　　　                     　　　　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则G是Hamilton图当且仅当G＋uv是Hamilton图．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为判断G是否是Hamilton图，可对图G中满足d(u)＋d(v)≥υ的不相邻顶点对进行连接，且这种连接可反复进行，由此引出图G的闭包的概念．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设G是一个图，反复连接满足d(u)＋d(v)≥υ的不相邻顶点u，v，直到没有这样的顶点对为止，这样得到的图称作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图G的闭包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，记为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C(G)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．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第九章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Hamilton图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第九章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" y="1227455"/>
            <a:ext cx="3287395" cy="40417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650" y="1227455"/>
            <a:ext cx="6275070" cy="406590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Hamilton图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104265"/>
            <a:ext cx="11656695" cy="5385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定理３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简单图G是Hamilton图当且仅当C(G)是Hamilton图．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推论1　若C(G)是完全图，则G是Hamilton图．</a:t>
            </a: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推论２　若G中任意不相邻顶点u，v均满足d(u)＋d(v)≥υ，则G是Hamilton图．</a:t>
            </a: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第九章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Hamilton图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第九章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836930"/>
            <a:ext cx="7931785" cy="17386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" y="2651760"/>
            <a:ext cx="9419590" cy="399859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Hamilton图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第九章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5" y="1014095"/>
            <a:ext cx="10443210" cy="30848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Euler图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00430"/>
            <a:ext cx="11656695" cy="5589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左：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Euler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中：不是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Euler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图，不是半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Euler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右：半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Euler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第九章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55" y="3300730"/>
            <a:ext cx="10941685" cy="29495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Hamilton图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00430"/>
            <a:ext cx="11656695" cy="5589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定义２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设D是有向图，D中包含所有顶点的有向圈称为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Hamilton有向圈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，含有Hamilton有向圈的有向图称为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Hamilton有向图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，D中包含所有顶点的有向路，称为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Hamilton有向路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，含有Hamilton有向路的有向图称为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半Hamilton有向图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Hamilton有向图必定是强连通的。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第九章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Hamilton图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104265"/>
            <a:ext cx="11656695" cy="5385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下面的两个定理，指出了竞赛图与Hamilton图的关系。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定理４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竞赛图必是半Hamilton有向图。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定理５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强连通的竞赛图必是Hamilton有向图。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第九章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Hamilton图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104265"/>
            <a:ext cx="11656695" cy="5385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货郎担问题．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有n个城镇，其中每两个城镇之间的直接距离是已知的，一个货郎自一城镇出发巡回售货，问这个货郎应该如何选择路线，使每个城镇恰好经过一次，并且总的行程最短．显然，这个问题也就是要在一个带权完全图中，找一个权最小的Hamilton圈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第九章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Hamilton图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104265"/>
            <a:ext cx="11656695" cy="53854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最近邻居法．</a:t>
            </a:r>
            <a:endParaRPr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设G是具有n个顶点的带权完全图，w是其权函数，求最小权Hamilton圈的最近邻居法步骤如下：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(1) 任选一点v</a:t>
            </a:r>
            <a:r>
              <a:rPr sz="2800" baseline="-250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作起始点，找一个与v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最近的相邻点x，得到一条路v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x；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(2) 设已得到路W＝v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…x，x是新加到这条路W中的点，从不在路中的所有点中，选一个与x最近的相邻点y，将它加到W中，构成一条新的路：v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…xy，重复该步骤，直到G中所有顶点都在所形成的路中；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(3) 连接v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和最后加到路中的顶点，构成一圈，它就是求出的Hamilton圈．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第九章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Hamilton图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第九章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540" y="1009650"/>
            <a:ext cx="9849485" cy="51879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Hamilton图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第九章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881380"/>
            <a:ext cx="11113135" cy="560006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Hamilton图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第九章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25" y="974090"/>
            <a:ext cx="10979785" cy="540004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Hamilton图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第九章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335" y="1076325"/>
            <a:ext cx="10133330" cy="5461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Hamilton图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第九章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1134745"/>
            <a:ext cx="10362565" cy="51269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Hamilton图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890905"/>
            <a:ext cx="11656695" cy="5598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√</a:t>
            </a:r>
            <a:endParaRPr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√</a:t>
            </a:r>
            <a:endParaRPr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√</a:t>
            </a:r>
            <a:endParaRPr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√</a:t>
            </a:r>
            <a:endParaRPr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fontAlgn="auto">
              <a:lnSpc>
                <a:spcPct val="200000"/>
              </a:lnSpc>
              <a:spcBef>
                <a:spcPts val="0"/>
              </a:spcBef>
              <a:buFont typeface="Wingdings" panose="05000000000000000000" charset="0"/>
              <a:buNone/>
            </a:pPr>
            <a:endParaRPr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√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第九章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925" y="1114425"/>
            <a:ext cx="5587365" cy="6610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925" y="2041525"/>
            <a:ext cx="6635750" cy="6121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925" y="2852420"/>
            <a:ext cx="6842125" cy="6553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295" y="3788410"/>
            <a:ext cx="9335135" cy="13773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1925" y="5446395"/>
            <a:ext cx="10009505" cy="106172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Euler图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873760"/>
            <a:ext cx="11656695" cy="5615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定理1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设G是连通图，则G是Euler图当且仅当G的所有顶点均是偶顶点．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第九章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2266315"/>
            <a:ext cx="11416030" cy="232473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Hamilton图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1104265"/>
            <a:ext cx="11656695" cy="5385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作业：习题二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2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第九章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Euler图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873760"/>
            <a:ext cx="11656695" cy="5615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第九章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5" y="1090930"/>
            <a:ext cx="11239500" cy="287528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Euler图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第九章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1158875"/>
            <a:ext cx="11337925" cy="542798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Euler图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875030"/>
            <a:ext cx="11656695" cy="5614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定理２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设G是连通图，则G是半Euler图当且仅当G中恰有两个奇顶点。</a:t>
            </a: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第九章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" y="1779270"/>
            <a:ext cx="10347325" cy="465264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Euler图</a:t>
            </a:r>
            <a:endParaRPr lang="zh-CN" altLang="en-US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8185" y="116205"/>
            <a:ext cx="23247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第九章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" y="1099820"/>
            <a:ext cx="11043920" cy="11163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70" y="3052445"/>
            <a:ext cx="6257925" cy="6743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25" y="4436110"/>
            <a:ext cx="6296660" cy="70548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3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30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31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32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33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34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35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36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commondata" val="eyJoZGlkIjoiMDlkODc5ZTAxNzdkOTVkMTRhODUzNTFlY2IxMGY3NTcifQ=="/>
</p:tagLst>
</file>

<file path=ppt/tags/tag7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8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9.xml><?xml version="1.0" encoding="utf-8"?>
<p:tagLst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3081</Words>
  <Application>WPS 演示</Application>
  <PresentationFormat>宽屏</PresentationFormat>
  <Paragraphs>387</Paragraphs>
  <Slides>50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50</vt:i4>
      </vt:variant>
    </vt:vector>
  </HeadingPairs>
  <TitlesOfParts>
    <vt:vector size="63" baseType="lpstr">
      <vt:lpstr>Arial</vt:lpstr>
      <vt:lpstr>宋体</vt:lpstr>
      <vt:lpstr>Wingdings</vt:lpstr>
      <vt:lpstr>Times New Roman</vt:lpstr>
      <vt:lpstr>微软雅黑</vt:lpstr>
      <vt:lpstr>Calibri</vt:lpstr>
      <vt:lpstr>等线</vt:lpstr>
      <vt:lpstr>Wingdings</vt:lpstr>
      <vt:lpstr>Arial Unicode MS</vt:lpstr>
      <vt:lpstr>WPS</vt:lpstr>
      <vt:lpstr>Word.Picture.8</vt:lpstr>
      <vt:lpstr>Word.Picture.8</vt:lpstr>
      <vt:lpstr>Word.Picture.8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Blade 15</dc:creator>
  <cp:lastModifiedBy>Junyi Wang</cp:lastModifiedBy>
  <cp:revision>1496</cp:revision>
  <dcterms:created xsi:type="dcterms:W3CDTF">2023-08-09T12:44:00Z</dcterms:created>
  <dcterms:modified xsi:type="dcterms:W3CDTF">2024-05-07T00:00:23Z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03CCB04D5E2F438A95CFF9C80711877C_13</vt:lpwstr>
  </property>
  <property fmtid="{D5CDD505-2E9C-101B-9397-08002B2CF9AE}" pid="3" name="KSOProductBuildVer">
    <vt:lpwstr>2052-12.1.0.16729</vt:lpwstr>
  </property>
</Properties>
</file>